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0" r:id="rId5"/>
    <p:sldId id="261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A1B8EA-DA83-4263-8FF3-177E7B231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28F0661-A106-4E13-B09A-6064DD483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F2D684-A925-4C31-ABBA-6B92E8BC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E77101A-CCE9-4CAA-B247-DBAC2DC0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A23312-A4C5-4E80-A0E4-126469DC6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2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106E42-7052-447C-B16E-5B822996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0FD76D5-BD39-44ED-8EB1-F983D89D6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E5CA041-9018-4DDA-99E8-ADC9C37D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D258CAE-C106-43C2-A7BE-9F247A7C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4284912-B5E0-40C8-A1C0-CB93BCCE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39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5066936-C1BC-4FE0-8AEA-AC6303E32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3C06002-E0AC-4F47-8F2B-03DABC21E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B8A1538-3E1F-48F7-8F50-3733AEAF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05C1139-6AF7-4B69-A8A6-229DBC4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0FAB00D-4932-4C57-9A00-AE471606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7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A810CE-EB5C-411F-8E02-0A9E5372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775EB4-52FA-4C9F-89D5-A91997A63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EDAE1EE-B173-4B2C-A625-EA9A884A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668EC7C-02E0-4250-9F10-A28B6BD4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D65557D-23D4-4619-BC94-AE58B4DF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5B9AA2-B3FE-4CE7-8418-BA73D09C9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EC39DA4-6A53-4686-8048-E764F114C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9838BC-61E8-4E13-A4A1-6875C55B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4603F3-FAA9-49A4-B584-A0BA3A5D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55476A8-D79C-4AF7-8996-78260369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1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6B12C9-A602-4948-B282-5A3AB0041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9A734FB-EE70-48C6-B981-D0575F343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9CA5958-9D86-4BD9-9A4B-F19B82734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1062D8B-6D1C-4907-820D-07331EF3F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42D412-E08F-4FD4-BA8C-D02EB45E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DBC094F-25D3-45B8-BCEE-0FE4CFDB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3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52CD51-8816-4805-95FF-3DF03FC2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3C27542-9A77-4AB6-9DBC-7E35B1F22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B049765-14EE-45C2-95F6-DA96F9581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CB0CE6B-B99D-4D5A-ACAC-B061AC6B8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4B092DF-E4DA-4D5E-B7F5-43BCF019E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5FABABF-C612-459D-A811-DBD236C6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572DC01-C2EB-4B52-915A-5136E5AB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8DBE4C6-D606-499E-B9AA-897C65DE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02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C3FE39-1CC4-4308-BC8A-05FD5FF0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A2FE3EA-1EFA-4AC8-BF0E-999D95A4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9E8F83C-8B67-4E3A-B8B0-7B7A0480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2AA5166-0142-4C62-9D47-59FE3157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1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3F314C0-018C-4C3F-8D1E-C4FDB1EC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0D30AB6-73C3-49F7-989B-B26D5B91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89AE8C1-DA7B-4E41-A526-8776E699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9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6F1608-4CDC-464E-89C9-560AE3087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2299CD-DF33-433D-B694-1685E52D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0F11054-1E1A-42F0-920C-CC4F05C2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51F6466-5465-47AB-B5E9-3B53998F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89EF05B-5BAB-4C26-9633-83BC3A90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8293A1A-7484-4436-9019-F580B6D6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8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94D42B-4B87-4BE2-AFD4-F05194A7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0CAA897-C563-4B5B-B778-7804E78A8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499E8FA-5BE9-4A7E-91BD-9FDB5D436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5DFC7B4-6015-4CA0-8A15-29B860E7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BCD0C4A-DE46-4951-94ED-97D1ECC6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CFCA72C-B459-4157-A690-F654E9940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31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BB4B69-3292-4F4A-A664-1B46FCF9A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4B646E4-DC5E-416D-87DD-810512EF0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23788FF-4094-46DC-9F44-75074BAC2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7B8A6-88E2-44A9-A9C9-355D4D3D626C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ACB7D8-650A-4EBE-974A-82B4EE2FB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5BE0916-BC04-414C-9613-A31843011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D738-9E43-4BF6-9DEB-5271C738B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7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xmlns:a14="http://schemas.microsoft.com/office/drawing/2010/main" xmlns:mc="http://schemas.openxmlformats.org/markup-compatibility/2006" id="{FE04E132-02A7-4BDC-ABFD-D88A9B72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7" y="661182"/>
            <a:ext cx="10678551" cy="5825271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3ABC248-3D31-48B4-9476-170312DA3488}"/>
              </a:ext>
            </a:extLst>
          </p:cNvPr>
          <p:cNvSpPr/>
          <p:nvPr/>
        </p:nvSpPr>
        <p:spPr>
          <a:xfrm>
            <a:off x="1310185" y="1078173"/>
            <a:ext cx="983898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kk-KZ" sz="2800" b="1" dirty="0" smtClean="0"/>
          </a:p>
          <a:p>
            <a:pPr algn="just">
              <a:spcAft>
                <a:spcPts val="0"/>
              </a:spcAft>
            </a:pPr>
            <a:r>
              <a:rPr lang="en-US" sz="3200" b="1" dirty="0" smtClean="0">
                <a:solidFill>
                  <a:schemeClr val="accent1"/>
                </a:solidFill>
              </a:rPr>
              <a:t>Lecture 12</a:t>
            </a:r>
            <a:r>
              <a:rPr lang="en-US" sz="3200" dirty="0" smtClean="0"/>
              <a:t> </a:t>
            </a:r>
            <a:r>
              <a:rPr lang="en-US" sz="3200" dirty="0" smtClean="0"/>
              <a:t>Lyophobic </a:t>
            </a:r>
            <a:r>
              <a:rPr lang="en-US" sz="3200" dirty="0"/>
              <a:t>disperse systems. </a:t>
            </a:r>
            <a:endParaRPr lang="en-US" sz="3200" dirty="0" smtClean="0"/>
          </a:p>
          <a:p>
            <a:pPr algn="just">
              <a:spcAft>
                <a:spcPts val="0"/>
              </a:spcAft>
            </a:pPr>
            <a:r>
              <a:rPr lang="en-US" sz="3200" dirty="0" smtClean="0"/>
              <a:t>Coagulation </a:t>
            </a:r>
            <a:r>
              <a:rPr lang="en-US" sz="3200" dirty="0"/>
              <a:t>of lyophobic systems. </a:t>
            </a:r>
            <a:endParaRPr lang="en-US" sz="3200" dirty="0" smtClean="0"/>
          </a:p>
          <a:p>
            <a:pPr algn="just">
              <a:spcAft>
                <a:spcPts val="0"/>
              </a:spcAft>
            </a:pPr>
            <a:r>
              <a:rPr lang="en-US" sz="3200" dirty="0" smtClean="0"/>
              <a:t>Stability </a:t>
            </a:r>
            <a:r>
              <a:rPr lang="en-US" sz="3200" dirty="0"/>
              <a:t>of lyophobic disperse system</a:t>
            </a:r>
            <a:r>
              <a:rPr lang="en-US" sz="3200" dirty="0" smtClean="0"/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9371182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23915" y="3174075"/>
            <a:ext cx="97252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Lyophobic systems</a:t>
            </a:r>
            <a:r>
              <a:rPr lang="en-US" sz="3200" dirty="0"/>
              <a:t> : Sols of inorganic substances like Iron (Fe(OH)</a:t>
            </a:r>
            <a:r>
              <a:rPr lang="en-US" sz="3200" baseline="-25000" dirty="0"/>
              <a:t>3</a:t>
            </a:r>
            <a:r>
              <a:rPr lang="en-US" sz="3200" dirty="0"/>
              <a:t>) and Platinum, MnO</a:t>
            </a:r>
            <a:r>
              <a:rPr lang="en-US" sz="3200" baseline="-25000" dirty="0"/>
              <a:t>2</a:t>
            </a:r>
            <a:r>
              <a:rPr lang="en-US" sz="3200" dirty="0"/>
              <a:t>, emulsions, foams, aerosols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They can not form spontaneously,  </a:t>
            </a:r>
            <a:r>
              <a:rPr lang="en-GB" sz="3200" dirty="0"/>
              <a:t>ΔG </a:t>
            </a:r>
            <a:r>
              <a:rPr lang="en-GB" sz="3200" dirty="0" smtClean="0"/>
              <a:t>&gt; </a:t>
            </a:r>
            <a:r>
              <a:rPr lang="en-GB" sz="3200" dirty="0"/>
              <a:t>0. </a:t>
            </a:r>
            <a:endParaRPr lang="kk-KZ" sz="3200" dirty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492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388" y="204714"/>
            <a:ext cx="1057701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>
              <a:solidFill>
                <a:schemeClr val="accent1"/>
              </a:solidFill>
            </a:endParaRPr>
          </a:p>
          <a:p>
            <a:endParaRPr lang="en-US" sz="2800" dirty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Coagulation</a:t>
            </a:r>
            <a:r>
              <a:rPr lang="en-US" sz="2800" dirty="0" smtClean="0"/>
              <a:t> </a:t>
            </a:r>
            <a:r>
              <a:rPr lang="en-US" sz="2800" dirty="0"/>
              <a:t>is a aggregation of particles resulting with separation on phases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>
              <a:solidFill>
                <a:schemeClr val="accent1"/>
              </a:solidFill>
            </a:endParaRPr>
          </a:p>
          <a:p>
            <a:r>
              <a:rPr lang="en-US" sz="2800" dirty="0" smtClean="0">
                <a:solidFill>
                  <a:schemeClr val="accent1"/>
                </a:solidFill>
              </a:rPr>
              <a:t>Coagulation</a:t>
            </a:r>
            <a:r>
              <a:rPr lang="en-US" sz="2800" dirty="0" smtClean="0"/>
              <a:t> </a:t>
            </a:r>
            <a:r>
              <a:rPr lang="en-US" sz="2800" dirty="0"/>
              <a:t>can  occur because of different  exterior effects. (T, UV-actions, shaking etc</a:t>
            </a:r>
            <a:r>
              <a:rPr lang="en-US" sz="2800" dirty="0" smtClean="0"/>
              <a:t>.)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Coagulation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Coalescence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Flocculation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Isothermal transfer</a:t>
            </a:r>
            <a:endParaRPr lang="ru-RU" sz="2800" dirty="0">
              <a:solidFill>
                <a:schemeClr val="accent1"/>
              </a:solidFill>
            </a:endParaRPr>
          </a:p>
          <a:p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2587548" y="1917647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4" name="Овал 3"/>
          <p:cNvSpPr/>
          <p:nvPr/>
        </p:nvSpPr>
        <p:spPr>
          <a:xfrm>
            <a:off x="4232172" y="1897413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5" name="Стрелка вправо 4"/>
          <p:cNvSpPr/>
          <p:nvPr/>
        </p:nvSpPr>
        <p:spPr>
          <a:xfrm>
            <a:off x="5970895" y="22245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6" name="Овал 5"/>
          <p:cNvSpPr/>
          <p:nvPr/>
        </p:nvSpPr>
        <p:spPr>
          <a:xfrm>
            <a:off x="7262261" y="1968924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7" name="Овал 6"/>
          <p:cNvSpPr/>
          <p:nvPr/>
        </p:nvSpPr>
        <p:spPr>
          <a:xfrm>
            <a:off x="8116725" y="1644472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8" name="Овал 7"/>
          <p:cNvSpPr/>
          <p:nvPr/>
        </p:nvSpPr>
        <p:spPr>
          <a:xfrm>
            <a:off x="3766780" y="4934041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9" name="Овал 8"/>
          <p:cNvSpPr/>
          <p:nvPr/>
        </p:nvSpPr>
        <p:spPr>
          <a:xfrm>
            <a:off x="5213445" y="4906370"/>
            <a:ext cx="91440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1" name="Полилиния 10"/>
          <p:cNvSpPr/>
          <p:nvPr/>
        </p:nvSpPr>
        <p:spPr>
          <a:xfrm>
            <a:off x="4681182" y="5363570"/>
            <a:ext cx="589630" cy="27296"/>
          </a:xfrm>
          <a:custGeom>
            <a:avLst/>
            <a:gdLst>
              <a:gd name="connsiteX0" fmla="*/ 0 w 589630"/>
              <a:gd name="connsiteY0" fmla="*/ 13648 h 27296"/>
              <a:gd name="connsiteX1" fmla="*/ 559558 w 589630"/>
              <a:gd name="connsiteY1" fmla="*/ 0 h 27296"/>
              <a:gd name="connsiteX2" fmla="*/ 518615 w 589630"/>
              <a:gd name="connsiteY2" fmla="*/ 27296 h 27296"/>
              <a:gd name="connsiteX3" fmla="*/ 518615 w 589630"/>
              <a:gd name="connsiteY3" fmla="*/ 27296 h 27296"/>
              <a:gd name="connsiteX4" fmla="*/ 518615 w 589630"/>
              <a:gd name="connsiteY4" fmla="*/ 27296 h 27296"/>
              <a:gd name="connsiteX5" fmla="*/ 518615 w 589630"/>
              <a:gd name="connsiteY5" fmla="*/ 27296 h 2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9630" h="27296">
                <a:moveTo>
                  <a:pt x="0" y="13648"/>
                </a:moveTo>
                <a:lnTo>
                  <a:pt x="559558" y="0"/>
                </a:lnTo>
                <a:cubicBezTo>
                  <a:pt x="645994" y="2275"/>
                  <a:pt x="518615" y="27296"/>
                  <a:pt x="518615" y="27296"/>
                </a:cubicBezTo>
                <a:lnTo>
                  <a:pt x="518615" y="27296"/>
                </a:lnTo>
                <a:lnTo>
                  <a:pt x="518615" y="27296"/>
                </a:lnTo>
                <a:lnTo>
                  <a:pt x="518615" y="27296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2" name="Овал 11"/>
          <p:cNvSpPr/>
          <p:nvPr/>
        </p:nvSpPr>
        <p:spPr>
          <a:xfrm>
            <a:off x="8099004" y="3623950"/>
            <a:ext cx="635563" cy="6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3" name="Овал 12"/>
          <p:cNvSpPr/>
          <p:nvPr/>
        </p:nvSpPr>
        <p:spPr>
          <a:xfrm>
            <a:off x="9177958" y="3890494"/>
            <a:ext cx="689373" cy="6478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4" name="Стрелка вниз 13"/>
          <p:cNvSpPr/>
          <p:nvPr/>
        </p:nvSpPr>
        <p:spPr>
          <a:xfrm>
            <a:off x="10078735" y="438516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sp>
        <p:nvSpPr>
          <p:cNvPr id="15" name="Овал 14"/>
          <p:cNvSpPr/>
          <p:nvPr/>
        </p:nvSpPr>
        <p:spPr>
          <a:xfrm>
            <a:off x="10237223" y="5186813"/>
            <a:ext cx="1554443" cy="139140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ma-NO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1"/>
            <a:ext cx="12382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686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456" y="1023582"/>
            <a:ext cx="10480343" cy="515338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Aggregative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(thermodynamic) and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sedimentation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(kinetic)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Factors of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stabilization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Adsorption-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solvatation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electrostatic, hydrodynamic, structural mechanical, entropy.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sma-NO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8192" y="4276030"/>
            <a:ext cx="3029008" cy="23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122" y="4180359"/>
            <a:ext cx="2143125" cy="24860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70" y="4106199"/>
            <a:ext cx="4714875" cy="15811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8547" y="2830559"/>
            <a:ext cx="1809750" cy="24479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8780" y="2479420"/>
            <a:ext cx="2295525" cy="15144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9337"/>
            <a:ext cx="12382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06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7846" y="961292"/>
            <a:ext cx="10415954" cy="5215671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Addition </a:t>
            </a:r>
            <a:r>
              <a:rPr lang="en-US" dirty="0">
                <a:solidFill>
                  <a:srgbClr val="0070C0"/>
                </a:solidFill>
              </a:rPr>
              <a:t>of electrolytes.</a:t>
            </a:r>
          </a:p>
          <a:p>
            <a:r>
              <a:rPr lang="en-US" dirty="0" smtClean="0"/>
              <a:t>Schulze-Hardy </a:t>
            </a:r>
            <a:r>
              <a:rPr lang="en-US" dirty="0"/>
              <a:t>empirical </a:t>
            </a:r>
            <a:r>
              <a:rPr lang="en-US" dirty="0" smtClean="0"/>
              <a:t>rule:</a:t>
            </a:r>
          </a:p>
          <a:p>
            <a:r>
              <a:rPr lang="en-US" dirty="0" smtClean="0"/>
              <a:t>The minimal concentration of electrolyte added to sole is called as </a:t>
            </a:r>
            <a:r>
              <a:rPr lang="en-US" dirty="0" smtClean="0">
                <a:solidFill>
                  <a:schemeClr val="accent1"/>
                </a:solidFill>
              </a:rPr>
              <a:t>Critical </a:t>
            </a:r>
            <a:r>
              <a:rPr lang="en-US" dirty="0">
                <a:solidFill>
                  <a:schemeClr val="accent1"/>
                </a:solidFill>
              </a:rPr>
              <a:t>coagulation concentration </a:t>
            </a:r>
            <a:r>
              <a:rPr lang="en-US" dirty="0"/>
              <a:t>(CCC).</a:t>
            </a:r>
            <a:endParaRPr lang="ru-RU" dirty="0"/>
          </a:p>
          <a:p>
            <a:r>
              <a:rPr lang="en-US" dirty="0" smtClean="0"/>
              <a:t>Opposite </a:t>
            </a:r>
            <a:r>
              <a:rPr lang="en-US" dirty="0"/>
              <a:t>charged ion to </a:t>
            </a:r>
            <a:r>
              <a:rPr lang="en-US" dirty="0" smtClean="0"/>
              <a:t>the </a:t>
            </a:r>
            <a:r>
              <a:rPr lang="en-US" dirty="0" smtClean="0"/>
              <a:t>charge (Z) </a:t>
            </a:r>
            <a:r>
              <a:rPr lang="en-US" dirty="0"/>
              <a:t>of </a:t>
            </a:r>
            <a:r>
              <a:rPr lang="en-US" dirty="0" smtClean="0"/>
              <a:t>sol particle </a:t>
            </a:r>
            <a:r>
              <a:rPr lang="en-US" dirty="0"/>
              <a:t>have coagulating capacity. </a:t>
            </a:r>
            <a:endParaRPr lang="kk-KZ" dirty="0"/>
          </a:p>
          <a:p>
            <a:r>
              <a:rPr lang="en-US" dirty="0">
                <a:solidFill>
                  <a:schemeClr val="accent1"/>
                </a:solidFill>
              </a:rPr>
              <a:t>CCC</a:t>
            </a:r>
            <a:r>
              <a:rPr lang="en-US" dirty="0"/>
              <a:t> depends on </a:t>
            </a:r>
            <a:r>
              <a:rPr lang="en-US" dirty="0" err="1" smtClean="0"/>
              <a:t>valency</a:t>
            </a:r>
            <a:r>
              <a:rPr lang="en-US" dirty="0" smtClean="0"/>
              <a:t> </a:t>
            </a:r>
            <a:r>
              <a:rPr lang="en-US" dirty="0"/>
              <a:t>of ion. </a:t>
            </a:r>
            <a:r>
              <a:rPr lang="en-US" dirty="0" smtClean="0"/>
              <a:t>The coagulation action increases with increase in the charge of coagulation ion.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CCC</a:t>
            </a:r>
            <a:r>
              <a:rPr lang="en-US" dirty="0" smtClean="0"/>
              <a:t> </a:t>
            </a:r>
            <a:r>
              <a:rPr lang="en-US" dirty="0"/>
              <a:t>is proportional to Z in some degree. </a:t>
            </a:r>
            <a:endParaRPr lang="en-US" dirty="0" smtClean="0"/>
          </a:p>
          <a:p>
            <a:r>
              <a:rPr lang="en-US" dirty="0">
                <a:solidFill>
                  <a:schemeClr val="accent1"/>
                </a:solidFill>
              </a:rPr>
              <a:t>Na</a:t>
            </a:r>
            <a:r>
              <a:rPr lang="en-US" baseline="30000" dirty="0">
                <a:solidFill>
                  <a:schemeClr val="accent1"/>
                </a:solidFill>
              </a:rPr>
              <a:t>+</a:t>
            </a:r>
            <a:r>
              <a:rPr lang="en-US" dirty="0">
                <a:solidFill>
                  <a:schemeClr val="accent1"/>
                </a:solidFill>
              </a:rPr>
              <a:t>: Ca</a:t>
            </a:r>
            <a:r>
              <a:rPr lang="en-US" baseline="30000" dirty="0">
                <a:solidFill>
                  <a:schemeClr val="accent1"/>
                </a:solidFill>
              </a:rPr>
              <a:t>2+:</a:t>
            </a:r>
            <a:r>
              <a:rPr lang="en-US" dirty="0">
                <a:solidFill>
                  <a:schemeClr val="accent1"/>
                </a:solidFill>
              </a:rPr>
              <a:t>Al</a:t>
            </a:r>
            <a:r>
              <a:rPr lang="en-US" baseline="30000" dirty="0">
                <a:solidFill>
                  <a:schemeClr val="accent1"/>
                </a:solidFill>
              </a:rPr>
              <a:t>3+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  =   1:64:729</a:t>
            </a:r>
            <a:endParaRPr lang="ru-RU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55" y="13643"/>
            <a:ext cx="8337645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44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9576" y="1412777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</a:p>
          <a:p>
            <a:endParaRPr lang="ru-RU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7425" y="209550"/>
            <a:ext cx="767715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599" y="228600"/>
            <a:ext cx="8768863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37" y="209550"/>
            <a:ext cx="12382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91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sma-NO" dirty="0" smtClean="0"/>
              <a:t>Questions?</a:t>
            </a:r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r>
              <a:rPr lang="en-US" altLang="sma-NO" dirty="0" smtClean="0"/>
              <a:t>Thank </a:t>
            </a:r>
            <a:r>
              <a:rPr lang="en-US" altLang="sma-NO" dirty="0" smtClean="0"/>
              <a:t>you for your attention!</a:t>
            </a:r>
            <a:endParaRPr lang="ru-RU" altLang="sma-NO" dirty="0" smtClean="0"/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40980"/>
            <a:ext cx="89281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4076701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5415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169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Нурдаулет Бекет</dc:creator>
  <cp:lastModifiedBy>admin</cp:lastModifiedBy>
  <cp:revision>26</cp:revision>
  <dcterms:created xsi:type="dcterms:W3CDTF">2017-11-30T02:18:25Z</dcterms:created>
  <dcterms:modified xsi:type="dcterms:W3CDTF">2021-11-07T13:58:17Z</dcterms:modified>
</cp:coreProperties>
</file>